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318" r:id="rId7"/>
    <p:sldId id="262" r:id="rId8"/>
    <p:sldId id="290" r:id="rId9"/>
    <p:sldId id="303" r:id="rId10"/>
    <p:sldId id="267" r:id="rId11"/>
    <p:sldId id="309" r:id="rId12"/>
    <p:sldId id="289" r:id="rId13"/>
    <p:sldId id="346" r:id="rId14"/>
    <p:sldId id="347" r:id="rId15"/>
    <p:sldId id="311" r:id="rId16"/>
    <p:sldId id="294" r:id="rId17"/>
    <p:sldId id="293" r:id="rId18"/>
    <p:sldId id="295" r:id="rId19"/>
    <p:sldId id="292" r:id="rId20"/>
    <p:sldId id="296" r:id="rId21"/>
    <p:sldId id="350" r:id="rId22"/>
    <p:sldId id="351" r:id="rId23"/>
    <p:sldId id="352" r:id="rId24"/>
    <p:sldId id="319" r:id="rId25"/>
    <p:sldId id="273" r:id="rId26"/>
    <p:sldId id="312" r:id="rId27"/>
    <p:sldId id="320" r:id="rId28"/>
    <p:sldId id="297" r:id="rId29"/>
    <p:sldId id="313" r:id="rId30"/>
    <p:sldId id="323" r:id="rId31"/>
    <p:sldId id="343" r:id="rId32"/>
    <p:sldId id="349" r:id="rId33"/>
    <p:sldId id="322" r:id="rId34"/>
    <p:sldId id="348" r:id="rId35"/>
    <p:sldId id="345" r:id="rId36"/>
    <p:sldId id="314" r:id="rId37"/>
    <p:sldId id="315" r:id="rId38"/>
    <p:sldId id="321" r:id="rId39"/>
    <p:sldId id="288" r:id="rId40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</p:embeddedFont>
    <p:embeddedFont>
      <p:font typeface="PT Sans Narrow" panose="020B0506020203020204" pitchFamily="34" charset="77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8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>
      <p:cViewPr varScale="1">
        <p:scale>
          <a:sx n="165" d="100"/>
          <a:sy n="165" d="100"/>
        </p:scale>
        <p:origin x="752" y="184"/>
      </p:cViewPr>
      <p:guideLst>
        <p:guide orient="horz" pos="288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1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7962589_5_322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2c7962589_5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我们说</a:t>
            </a:r>
            <a:r>
              <a:rPr lang="en-US" altLang="zh-CN"/>
              <a:t>Go-Micro</a:t>
            </a:r>
            <a:r>
              <a:rPr lang="zh-CN" altLang="en-US"/>
              <a:t>中的任何一个组件，都是可以插件化的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2918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c7962589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2c7962589_5_1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这几点理解好之后，</a:t>
            </a:r>
            <a:r>
              <a:rPr kumimoji="1" lang="en-US" altLang="zh-CN"/>
              <a:t>Go-Micro</a:t>
            </a:r>
            <a:r>
              <a:rPr kumimoji="1" lang="zh-CN" altLang="en-US"/>
              <a:t>基本就能运用自如了。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  <a:r>
              <a:rPr lang="en-US" altLang="zh-CN">
                <a:ea typeface="宋体" panose="02010600030101010101" pitchFamily="2" charset="-122"/>
              </a:rPr>
              <a:t>·</a:t>
            </a:r>
            <a:r>
              <a:rPr lang="zh-CN" altLang="en-US">
                <a:ea typeface="宋体" panose="02010600030101010101" pitchFamily="2" charset="-122"/>
              </a:rPr>
              <a:t>舒先</a:t>
            </a:r>
            <a:r>
              <a:rPr lang="en-US" altLang="zh-CN" sz="1400">
                <a:ea typeface="宋体" panose="02010600030101010101" pitchFamily="2" charset="-122"/>
              </a:rPr>
              <a:t>(Printfcoder)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现场演示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1" y="1152425"/>
            <a:ext cx="6400298" cy="36214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面临的问题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服务的注册与发现</a:t>
            </a:r>
          </a:p>
          <a:p>
            <a:r>
              <a:rPr lang="zh-CN" altLang="en-US"/>
              <a:t>服务之间的通信</a:t>
            </a:r>
          </a:p>
          <a:p>
            <a:r>
              <a:rPr lang="zh-CN" altLang="en-US"/>
              <a:t>服务的可靠性</a:t>
            </a:r>
          </a:p>
          <a:p>
            <a:r>
              <a:rPr lang="zh-CN" altLang="en-US" i="1"/>
              <a:t>部署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Go-Micro</a:t>
            </a:r>
            <a:r>
              <a:rPr lang="zh-CN" altLang="en-US"/>
              <a:t>的方案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服务的注册与发现：支持</a:t>
            </a:r>
            <a:r>
              <a:rPr lang="en-US" altLang="zh-CN">
                <a:sym typeface="+mn-ea"/>
              </a:rPr>
              <a:t>Etcd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MSDN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Consul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ZK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Eureka...</a:t>
            </a: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服务间通信：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TCP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UDP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（同步），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（异步）</a:t>
            </a: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服务可靠性：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TTL/Interval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、基于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Wrapper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的限流、熔断等特性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  <p:sp>
        <p:nvSpPr>
          <p:cNvPr id="7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后台服务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635" y="1463140"/>
            <a:ext cx="4471035" cy="25279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" y="1284939"/>
            <a:ext cx="9144000" cy="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如何改变微服务参数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如何自定义微服务参数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5" y="1414145"/>
            <a:ext cx="4379595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44363" cy="3302700"/>
          </a:xfrm>
        </p:spPr>
        <p:txBody>
          <a:bodyPr/>
          <a:lstStyle/>
          <a:p>
            <a:r>
              <a:rPr kumimoji="1" lang="zh-CN" altLang="en-US"/>
              <a:t>定位：业务核心逻辑内聚在</a:t>
            </a:r>
            <a:r>
              <a:rPr kumimoji="1" lang="en-US" altLang="zh-CN"/>
              <a:t>SRV</a:t>
            </a:r>
            <a:r>
              <a:rPr kumimoji="1" lang="zh-CN" altLang="en-US"/>
              <a:t>，</a:t>
            </a:r>
            <a:r>
              <a:rPr kumimoji="1" lang="en-US" altLang="zh-CN"/>
              <a:t>API</a:t>
            </a:r>
            <a:r>
              <a:rPr kumimoji="1" lang="zh-CN" altLang="en-US"/>
              <a:t>则负责统一业务入口，并将不同</a:t>
            </a:r>
            <a:r>
              <a:rPr kumimoji="1" lang="en-US" altLang="zh-CN"/>
              <a:t>SRV</a:t>
            </a:r>
            <a:r>
              <a:rPr kumimoji="1" lang="zh-CN" altLang="en-US"/>
              <a:t>的能力聚合。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60" y="1406525"/>
            <a:ext cx="4387850" cy="2512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同步通信的主要流程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1D45-C583-F546-BA6A-AF729095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361039" cy="707400"/>
          </a:xfrm>
        </p:spPr>
        <p:txBody>
          <a:bodyPr/>
          <a:lstStyle/>
          <a:p>
            <a:r>
              <a:rPr kumimoji="1" lang="en-US" altLang="zh-CN"/>
              <a:t>Client-&gt;Server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AC79C-E459-EB46-A126-5CDC200E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739" y="1637146"/>
            <a:ext cx="4204962" cy="1818865"/>
          </a:xfrm>
          <a:prstGeom prst="rect">
            <a:avLst/>
          </a:prstGeom>
        </p:spPr>
      </p:pic>
      <p:sp>
        <p:nvSpPr>
          <p:cNvPr id="5" name="Google Shape;128;p18">
            <a:extLst>
              <a:ext uri="{FF2B5EF4-FFF2-40B4-BE49-F238E27FC236}">
                <a16:creationId xmlns:a16="http://schemas.microsoft.com/office/drawing/2014/main" id="{C66BA8B2-D899-ED44-9BBA-2DE6C80F4AB2}"/>
              </a:ext>
            </a:extLst>
          </p:cNvPr>
          <p:cNvSpPr/>
          <p:nvPr/>
        </p:nvSpPr>
        <p:spPr>
          <a:xfrm>
            <a:off x="6842503" y="721831"/>
            <a:ext cx="202216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客户端如何调用服务端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Google Shape;613;p43">
            <a:extLst>
              <a:ext uri="{FF2B5EF4-FFF2-40B4-BE49-F238E27FC236}">
                <a16:creationId xmlns:a16="http://schemas.microsoft.com/office/drawing/2014/main" id="{7691564C-CB67-234D-8D4F-C5DF165B9302}"/>
              </a:ext>
            </a:extLst>
          </p:cNvPr>
          <p:cNvSpPr/>
          <p:nvPr/>
        </p:nvSpPr>
        <p:spPr>
          <a:xfrm>
            <a:off x="466682" y="1316178"/>
            <a:ext cx="1853015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14;p43">
            <a:extLst>
              <a:ext uri="{FF2B5EF4-FFF2-40B4-BE49-F238E27FC236}">
                <a16:creationId xmlns:a16="http://schemas.microsoft.com/office/drawing/2014/main" id="{BEB275CA-65D1-7143-A8E2-0602926A5367}"/>
              </a:ext>
            </a:extLst>
          </p:cNvPr>
          <p:cNvSpPr/>
          <p:nvPr/>
        </p:nvSpPr>
        <p:spPr>
          <a:xfrm>
            <a:off x="2725270" y="1316178"/>
            <a:ext cx="1699467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15;p43">
            <a:extLst>
              <a:ext uri="{FF2B5EF4-FFF2-40B4-BE49-F238E27FC236}">
                <a16:creationId xmlns:a16="http://schemas.microsoft.com/office/drawing/2014/main" id="{58239E70-3D9E-764D-90EA-7FB08E89347D}"/>
              </a:ext>
            </a:extLst>
          </p:cNvPr>
          <p:cNvSpPr txBox="1"/>
          <p:nvPr/>
        </p:nvSpPr>
        <p:spPr>
          <a:xfrm>
            <a:off x="827720" y="1054365"/>
            <a:ext cx="710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Client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16;p43">
            <a:extLst>
              <a:ext uri="{FF2B5EF4-FFF2-40B4-BE49-F238E27FC236}">
                <a16:creationId xmlns:a16="http://schemas.microsoft.com/office/drawing/2014/main" id="{04C1B150-A5E7-E34B-B3C6-6B0D781CA2D1}"/>
              </a:ext>
            </a:extLst>
          </p:cNvPr>
          <p:cNvSpPr txBox="1"/>
          <p:nvPr/>
        </p:nvSpPr>
        <p:spPr>
          <a:xfrm>
            <a:off x="3151666" y="1009165"/>
            <a:ext cx="90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Server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17;p43">
            <a:extLst>
              <a:ext uri="{FF2B5EF4-FFF2-40B4-BE49-F238E27FC236}">
                <a16:creationId xmlns:a16="http://schemas.microsoft.com/office/drawing/2014/main" id="{6A76DE6E-C85E-4F4B-9C9F-39938C0BDB22}"/>
              </a:ext>
            </a:extLst>
          </p:cNvPr>
          <p:cNvSpPr/>
          <p:nvPr/>
        </p:nvSpPr>
        <p:spPr>
          <a:xfrm>
            <a:off x="2892948" y="1512057"/>
            <a:ext cx="1353224" cy="205199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Handler</a:t>
            </a:r>
          </a:p>
        </p:txBody>
      </p:sp>
      <p:sp>
        <p:nvSpPr>
          <p:cNvPr id="11" name="Google Shape;619;p43">
            <a:extLst>
              <a:ext uri="{FF2B5EF4-FFF2-40B4-BE49-F238E27FC236}">
                <a16:creationId xmlns:a16="http://schemas.microsoft.com/office/drawing/2014/main" id="{50F79E3C-9D28-6647-ABAF-72EF18935CA4}"/>
              </a:ext>
            </a:extLst>
          </p:cNvPr>
          <p:cNvSpPr/>
          <p:nvPr/>
        </p:nvSpPr>
        <p:spPr>
          <a:xfrm>
            <a:off x="645587" y="1823957"/>
            <a:ext cx="1535482" cy="2230408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20;p43">
            <a:extLst>
              <a:ext uri="{FF2B5EF4-FFF2-40B4-BE49-F238E27FC236}">
                <a16:creationId xmlns:a16="http://schemas.microsoft.com/office/drawing/2014/main" id="{00250C70-2A15-9847-ADD3-A72114DF84A0}"/>
              </a:ext>
            </a:extLst>
          </p:cNvPr>
          <p:cNvSpPr/>
          <p:nvPr/>
        </p:nvSpPr>
        <p:spPr>
          <a:xfrm>
            <a:off x="827727" y="2073987"/>
            <a:ext cx="1163303" cy="1832645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21;p43">
            <a:extLst>
              <a:ext uri="{FF2B5EF4-FFF2-40B4-BE49-F238E27FC236}">
                <a16:creationId xmlns:a16="http://schemas.microsoft.com/office/drawing/2014/main" id="{116B17C8-FC9E-2C4A-9FA7-A7F05AA1EA5A}"/>
              </a:ext>
            </a:extLst>
          </p:cNvPr>
          <p:cNvSpPr txBox="1"/>
          <p:nvPr/>
        </p:nvSpPr>
        <p:spPr>
          <a:xfrm>
            <a:off x="856923" y="20484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trClient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22;p43">
            <a:extLst>
              <a:ext uri="{FF2B5EF4-FFF2-40B4-BE49-F238E27FC236}">
                <a16:creationId xmlns:a16="http://schemas.microsoft.com/office/drawing/2014/main" id="{FE757732-D8C0-4D4F-8131-0DAEB1AB37D7}"/>
              </a:ext>
            </a:extLst>
          </p:cNvPr>
          <p:cNvSpPr/>
          <p:nvPr/>
        </p:nvSpPr>
        <p:spPr>
          <a:xfrm>
            <a:off x="638470" y="1512108"/>
            <a:ext cx="1544067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Google Shape;623;p43">
            <a:extLst>
              <a:ext uri="{FF2B5EF4-FFF2-40B4-BE49-F238E27FC236}">
                <a16:creationId xmlns:a16="http://schemas.microsoft.com/office/drawing/2014/main" id="{8FA82D3D-C075-3149-99D9-037EDEE3FF96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2182537" y="1610483"/>
            <a:ext cx="710400" cy="42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624;p43">
            <a:extLst>
              <a:ext uri="{FF2B5EF4-FFF2-40B4-BE49-F238E27FC236}">
                <a16:creationId xmlns:a16="http://schemas.microsoft.com/office/drawing/2014/main" id="{8B1388B5-78A7-5947-8B61-82FE4E7B1BEC}"/>
              </a:ext>
            </a:extLst>
          </p:cNvPr>
          <p:cNvSpPr/>
          <p:nvPr/>
        </p:nvSpPr>
        <p:spPr>
          <a:xfrm>
            <a:off x="2892946" y="1823957"/>
            <a:ext cx="1353225" cy="2230407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25;p43">
            <a:extLst>
              <a:ext uri="{FF2B5EF4-FFF2-40B4-BE49-F238E27FC236}">
                <a16:creationId xmlns:a16="http://schemas.microsoft.com/office/drawing/2014/main" id="{CA86BDB9-E068-E148-BB23-6DB086C36EA0}"/>
              </a:ext>
            </a:extLst>
          </p:cNvPr>
          <p:cNvSpPr/>
          <p:nvPr/>
        </p:nvSpPr>
        <p:spPr>
          <a:xfrm>
            <a:off x="2990632" y="2089171"/>
            <a:ext cx="1139576" cy="181746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26;p43">
            <a:extLst>
              <a:ext uri="{FF2B5EF4-FFF2-40B4-BE49-F238E27FC236}">
                <a16:creationId xmlns:a16="http://schemas.microsoft.com/office/drawing/2014/main" id="{DE423EC7-CE10-8F4F-A7E2-9456F5353AEA}"/>
              </a:ext>
            </a:extLst>
          </p:cNvPr>
          <p:cNvSpPr txBox="1"/>
          <p:nvPr/>
        </p:nvSpPr>
        <p:spPr>
          <a:xfrm>
            <a:off x="3002070" y="20739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Listener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27;p43">
            <a:extLst>
              <a:ext uri="{FF2B5EF4-FFF2-40B4-BE49-F238E27FC236}">
                <a16:creationId xmlns:a16="http://schemas.microsoft.com/office/drawing/2014/main" id="{0F016D52-2AA2-AF4C-BB42-8FAE191F7C47}"/>
              </a:ext>
            </a:extLst>
          </p:cNvPr>
          <p:cNvSpPr/>
          <p:nvPr/>
        </p:nvSpPr>
        <p:spPr>
          <a:xfrm>
            <a:off x="3098900" y="2251452"/>
            <a:ext cx="929062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Accept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28;p43">
            <a:extLst>
              <a:ext uri="{FF2B5EF4-FFF2-40B4-BE49-F238E27FC236}">
                <a16:creationId xmlns:a16="http://schemas.microsoft.com/office/drawing/2014/main" id="{FDB22B51-0D59-104D-91C2-76AD8FA109E9}"/>
              </a:ext>
            </a:extLst>
          </p:cNvPr>
          <p:cNvSpPr/>
          <p:nvPr/>
        </p:nvSpPr>
        <p:spPr>
          <a:xfrm>
            <a:off x="3098900" y="2554904"/>
            <a:ext cx="929063" cy="1207846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629;p43">
            <a:extLst>
              <a:ext uri="{FF2B5EF4-FFF2-40B4-BE49-F238E27FC236}">
                <a16:creationId xmlns:a16="http://schemas.microsoft.com/office/drawing/2014/main" id="{25F6FA09-3279-B840-9618-2A54460EAAA7}"/>
              </a:ext>
            </a:extLst>
          </p:cNvPr>
          <p:cNvSpPr txBox="1"/>
          <p:nvPr/>
        </p:nvSpPr>
        <p:spPr>
          <a:xfrm>
            <a:off x="3114098" y="2592240"/>
            <a:ext cx="71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trSocket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630;p43">
            <a:extLst>
              <a:ext uri="{FF2B5EF4-FFF2-40B4-BE49-F238E27FC236}">
                <a16:creationId xmlns:a16="http://schemas.microsoft.com/office/drawing/2014/main" id="{448D8A47-2B8D-0849-8FFA-DAEAA39EB735}"/>
              </a:ext>
            </a:extLst>
          </p:cNvPr>
          <p:cNvSpPr/>
          <p:nvPr/>
        </p:nvSpPr>
        <p:spPr>
          <a:xfrm>
            <a:off x="3229686" y="3080247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631;p43">
            <a:extLst>
              <a:ext uri="{FF2B5EF4-FFF2-40B4-BE49-F238E27FC236}">
                <a16:creationId xmlns:a16="http://schemas.microsoft.com/office/drawing/2014/main" id="{AF36011F-73A8-8B47-859D-289A364DDDBB}"/>
              </a:ext>
            </a:extLst>
          </p:cNvPr>
          <p:cNvSpPr/>
          <p:nvPr/>
        </p:nvSpPr>
        <p:spPr>
          <a:xfrm>
            <a:off x="3222026" y="336468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632;p43">
            <a:extLst>
              <a:ext uri="{FF2B5EF4-FFF2-40B4-BE49-F238E27FC236}">
                <a16:creationId xmlns:a16="http://schemas.microsoft.com/office/drawing/2014/main" id="{CA7EA446-3537-194A-AE91-2875DFAB3B05}"/>
              </a:ext>
            </a:extLst>
          </p:cNvPr>
          <p:cNvSpPr/>
          <p:nvPr/>
        </p:nvSpPr>
        <p:spPr>
          <a:xfrm>
            <a:off x="2863794" y="1767690"/>
            <a:ext cx="1139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" name="Google Shape;633;p43">
            <a:extLst>
              <a:ext uri="{FF2B5EF4-FFF2-40B4-BE49-F238E27FC236}">
                <a16:creationId xmlns:a16="http://schemas.microsoft.com/office/drawing/2014/main" id="{D0ABD2A9-DF5A-D346-9FBA-93D4F197B97A}"/>
              </a:ext>
            </a:extLst>
          </p:cNvPr>
          <p:cNvCxnSpPr>
            <a:stCxn id="26" idx="3"/>
            <a:endCxn id="19" idx="1"/>
          </p:cNvCxnSpPr>
          <p:nvPr/>
        </p:nvCxnSpPr>
        <p:spPr>
          <a:xfrm rot="10800000" flipH="1">
            <a:off x="1935079" y="2349708"/>
            <a:ext cx="1163700" cy="3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634;p43">
            <a:extLst>
              <a:ext uri="{FF2B5EF4-FFF2-40B4-BE49-F238E27FC236}">
                <a16:creationId xmlns:a16="http://schemas.microsoft.com/office/drawing/2014/main" id="{E4E1A26A-ECB3-8D49-AF36-0206F633C69A}"/>
              </a:ext>
            </a:extLst>
          </p:cNvPr>
          <p:cNvSpPr/>
          <p:nvPr/>
        </p:nvSpPr>
        <p:spPr>
          <a:xfrm>
            <a:off x="927070" y="2254633"/>
            <a:ext cx="1008009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Dial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635;p43">
            <a:extLst>
              <a:ext uri="{FF2B5EF4-FFF2-40B4-BE49-F238E27FC236}">
                <a16:creationId xmlns:a16="http://schemas.microsoft.com/office/drawing/2014/main" id="{A7CB97D5-CB7E-4C45-9500-748E579F014F}"/>
              </a:ext>
            </a:extLst>
          </p:cNvPr>
          <p:cNvSpPr/>
          <p:nvPr/>
        </p:nvSpPr>
        <p:spPr>
          <a:xfrm>
            <a:off x="638472" y="1787865"/>
            <a:ext cx="100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643;p43">
            <a:extLst>
              <a:ext uri="{FF2B5EF4-FFF2-40B4-BE49-F238E27FC236}">
                <a16:creationId xmlns:a16="http://schemas.microsoft.com/office/drawing/2014/main" id="{31FB4C6A-F535-7148-8378-9729C3009D6B}"/>
              </a:ext>
            </a:extLst>
          </p:cNvPr>
          <p:cNvSpPr/>
          <p:nvPr/>
        </p:nvSpPr>
        <p:spPr>
          <a:xfrm>
            <a:off x="927070" y="2546579"/>
            <a:ext cx="1008009" cy="123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644;p43">
            <a:extLst>
              <a:ext uri="{FF2B5EF4-FFF2-40B4-BE49-F238E27FC236}">
                <a16:creationId xmlns:a16="http://schemas.microsoft.com/office/drawing/2014/main" id="{0A0DCE94-FF00-C24B-A4F7-378BBF9F1B59}"/>
              </a:ext>
            </a:extLst>
          </p:cNvPr>
          <p:cNvSpPr/>
          <p:nvPr/>
        </p:nvSpPr>
        <p:spPr>
          <a:xfrm>
            <a:off x="1070775" y="306535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645;p43">
            <a:extLst>
              <a:ext uri="{FF2B5EF4-FFF2-40B4-BE49-F238E27FC236}">
                <a16:creationId xmlns:a16="http://schemas.microsoft.com/office/drawing/2014/main" id="{1EB50E19-3936-754E-AB3A-B385752C5E85}"/>
              </a:ext>
            </a:extLst>
          </p:cNvPr>
          <p:cNvSpPr/>
          <p:nvPr/>
        </p:nvSpPr>
        <p:spPr>
          <a:xfrm>
            <a:off x="1070775" y="3361979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646;p43">
            <a:extLst>
              <a:ext uri="{FF2B5EF4-FFF2-40B4-BE49-F238E27FC236}">
                <a16:creationId xmlns:a16="http://schemas.microsoft.com/office/drawing/2014/main" id="{2B8F8AB2-210B-3A47-843B-D8AFF3668E65}"/>
              </a:ext>
            </a:extLst>
          </p:cNvPr>
          <p:cNvSpPr txBox="1"/>
          <p:nvPr/>
        </p:nvSpPr>
        <p:spPr>
          <a:xfrm>
            <a:off x="924269" y="2578435"/>
            <a:ext cx="50847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http[1]</a:t>
            </a:r>
            <a:endParaRPr sz="135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2" name="Google Shape;649;p43">
            <a:extLst>
              <a:ext uri="{FF2B5EF4-FFF2-40B4-BE49-F238E27FC236}">
                <a16:creationId xmlns:a16="http://schemas.microsoft.com/office/drawing/2014/main" id="{0E34E9AE-9395-AF4C-B890-614BDEEB37EE}"/>
              </a:ext>
            </a:extLst>
          </p:cNvPr>
          <p:cNvCxnSpPr>
            <a:stCxn id="23" idx="1"/>
            <a:endCxn id="30" idx="3"/>
          </p:cNvCxnSpPr>
          <p:nvPr/>
        </p:nvCxnSpPr>
        <p:spPr>
          <a:xfrm rot="10800000">
            <a:off x="1702526" y="3460358"/>
            <a:ext cx="1519500" cy="27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650;p43">
            <a:extLst>
              <a:ext uri="{FF2B5EF4-FFF2-40B4-BE49-F238E27FC236}">
                <a16:creationId xmlns:a16="http://schemas.microsoft.com/office/drawing/2014/main" id="{F762B7DA-A31C-EF47-88F0-569E87B70FD5}"/>
              </a:ext>
            </a:extLst>
          </p:cNvPr>
          <p:cNvCxnSpPr>
            <a:stCxn id="29" idx="3"/>
            <a:endCxn id="22" idx="1"/>
          </p:cNvCxnSpPr>
          <p:nvPr/>
        </p:nvCxnSpPr>
        <p:spPr>
          <a:xfrm>
            <a:off x="1702652" y="3163729"/>
            <a:ext cx="1527000" cy="15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349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E6D9-617F-754B-8ABC-B614E786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RPC</a:t>
            </a:r>
            <a:r>
              <a:rPr kumimoji="1" lang="zh-CN" altLang="en-US"/>
              <a:t>时序图</a:t>
            </a:r>
          </a:p>
        </p:txBody>
      </p:sp>
    </p:spTree>
    <p:extLst>
      <p:ext uri="{BB962C8B-B14F-4D97-AF65-F5344CB8AC3E}">
        <p14:creationId xmlns:p14="http://schemas.microsoft.com/office/powerpoint/2010/main" val="2693538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异步通信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115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Broker 异步消息组件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sp>
        <p:nvSpPr>
          <p:cNvPr id="399" name="Google Shape;399;p34"/>
          <p:cNvSpPr/>
          <p:nvPr/>
        </p:nvSpPr>
        <p:spPr>
          <a:xfrm>
            <a:off x="4823758" y="2702945"/>
            <a:ext cx="1295400" cy="1395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983778" y="3112491"/>
            <a:ext cx="1009048" cy="21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983778" y="3422930"/>
            <a:ext cx="1009048" cy="5029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NATs、RbMQ 、Kafka 、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nsq …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57200" y="1504950"/>
            <a:ext cx="55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Subscribe：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注册关心的主题（Topic），指定队列（Queue）分发消息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58975" y="1847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Publish：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异步将消息推送到主题（Topic）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457200" y="2170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Encoding：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编码消息（默认JSON格式）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207010" y="32202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A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3664210" y="30725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6804958" y="3219942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C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262158" y="3072250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804958" y="40981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[X]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262158" y="39504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1" name="Google Shape;411;p34"/>
          <p:cNvCxnSpPr>
            <a:stCxn id="405" idx="3"/>
            <a:endCxn id="399" idx="1"/>
          </p:cNvCxnSpPr>
          <p:nvPr/>
        </p:nvCxnSpPr>
        <p:spPr>
          <a:xfrm rot="10800000" flipH="1">
            <a:off x="4121410" y="3400702"/>
            <a:ext cx="702300" cy="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2" name="Google Shape;412;p34"/>
          <p:cNvSpPr/>
          <p:nvPr/>
        </p:nvSpPr>
        <p:spPr>
          <a:xfrm>
            <a:off x="6804958" y="23067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B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262158" y="2148304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4" name="Google Shape;414;p34"/>
          <p:cNvCxnSpPr>
            <a:stCxn id="407" idx="1"/>
            <a:endCxn id="399" idx="3"/>
          </p:cNvCxnSpPr>
          <p:nvPr/>
        </p:nvCxnSpPr>
        <p:spPr>
          <a:xfrm rot="10800000">
            <a:off x="6119158" y="3400675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4"/>
          <p:cNvCxnSpPr>
            <a:stCxn id="409" idx="1"/>
            <a:endCxn id="399" idx="2"/>
          </p:cNvCxnSpPr>
          <p:nvPr/>
        </p:nvCxnSpPr>
        <p:spPr>
          <a:xfrm rot="10800000">
            <a:off x="5471458" y="4098303"/>
            <a:ext cx="1333500" cy="1806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4"/>
          <p:cNvSpPr/>
          <p:nvPr/>
        </p:nvSpPr>
        <p:spPr>
          <a:xfrm>
            <a:off x="5166657" y="2762482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中间件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7" name="Google Shape;417;p34"/>
          <p:cNvCxnSpPr>
            <a:stCxn id="412" idx="1"/>
            <a:endCxn id="399" idx="0"/>
          </p:cNvCxnSpPr>
          <p:nvPr/>
        </p:nvCxnSpPr>
        <p:spPr>
          <a:xfrm flipH="1">
            <a:off x="5471458" y="2487502"/>
            <a:ext cx="1333500" cy="2154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34"/>
          <p:cNvSpPr txBox="1"/>
          <p:nvPr/>
        </p:nvSpPr>
        <p:spPr>
          <a:xfrm>
            <a:off x="482125" y="4278902"/>
            <a:ext cx="3838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注：中间件不一定是消息服务，比如Http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971798" y="2318586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247355" y="3242372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962684" y="4101943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273810" y="3445399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发布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377953" y="766511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发布与订阅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链接追踪、限流、熔断、认证</a:t>
            </a:r>
            <a:r>
              <a:rPr lang="en-US" altLang="zh-CN"/>
              <a:t>…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06217" y="332867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装饰器模式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Client  or  Handler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 panose="02070309020205020404"/>
                <a:cs typeface="Courier New" panose="02070309020205020404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 panose="02070309020205020404"/>
              <a:cs typeface="Courier New" panose="02070309020205020404"/>
              <a:sym typeface="Arial" panose="020B0604020202020204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Circuit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breaking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Rate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limiting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Logging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Event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notifications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 marR="249555">
              <a:lnSpc>
                <a:spcPct val="203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Instrumentation  Context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injection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Wrapper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的</a:t>
            </a:r>
            <a:r>
              <a:rPr kumimoji="1" lang="en-US" altLang="zh-CN"/>
              <a:t>Wrapper</a:t>
            </a:r>
            <a:r>
              <a:rPr kumimoji="1" lang="zh-CN" altLang="en-US"/>
              <a:t>实现限流器、日志处理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如何使用插件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微服务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与异步消息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与日志、限流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/>
              <a:t>插件库：</a:t>
            </a:r>
            <a:r>
              <a:rPr kumimoji="1"/>
              <a:t>https://github.com/micro/go-plugins</a:t>
            </a:r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41500"/>
            <a:ext cx="565721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17DB-1E58-8C47-832C-8495972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使用方式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8079-ADC7-CF4E-8644-1769D7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代码声明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系统变量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 MICRO_BROKER=rabbitmq go run main.go </a:t>
            </a:r>
          </a:p>
          <a:p>
            <a:r>
              <a:rPr kumimoji="1" lang="zh-CN" altLang="en-US"/>
              <a:t>命令行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</a:t>
            </a:r>
            <a:r>
              <a:rPr kumimoji="1" lang="zh-CN" altLang="en-US"/>
              <a:t> </a:t>
            </a:r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run</a:t>
            </a:r>
            <a:r>
              <a:rPr kumimoji="1" lang="zh-CN" altLang="en-US"/>
              <a:t> </a:t>
            </a:r>
            <a:r>
              <a:rPr kumimoji="1" lang="en-US" altLang="zh-CN"/>
              <a:t>main.go</a:t>
            </a:r>
            <a:r>
              <a:rPr kumimoji="1" lang="zh-CN" altLang="en-US"/>
              <a:t> </a:t>
            </a:r>
            <a:r>
              <a:rPr kumimoji="1" lang="en-US" altLang="zh-CN"/>
              <a:t>--broker=rabbitmq</a:t>
            </a:r>
          </a:p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1BD0-C233-C34C-A335-8EACEF47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8" y="1744528"/>
            <a:ext cx="3748652" cy="10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如何对外暴露接口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Micro API </a:t>
            </a:r>
            <a:r>
              <a:rPr lang="zh-CN" altLang="en-US"/>
              <a:t>网关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30" y="1204595"/>
            <a:ext cx="4700270" cy="273431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5DF62F-1FED-2F4D-A26B-6412FCB8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3601622" cy="3302700"/>
          </a:xfrm>
        </p:spPr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网关</a:t>
            </a:r>
            <a:endParaRPr kumimoji="1" lang="en-US" altLang="zh-CN"/>
          </a:p>
          <a:p>
            <a:r>
              <a:rPr kumimoji="1" lang="zh-CN" altLang="en-US"/>
              <a:t>暴露内部</a:t>
            </a:r>
            <a:r>
              <a:rPr kumimoji="1" lang="en-US" altLang="zh-CN"/>
              <a:t>RPC</a:t>
            </a:r>
            <a:r>
              <a:rPr kumimoji="1" lang="zh-CN" altLang="en-US"/>
              <a:t>、</a:t>
            </a:r>
            <a:r>
              <a:rPr kumimoji="1" lang="en-US" altLang="zh-CN"/>
              <a:t>Web</a:t>
            </a:r>
            <a:r>
              <a:rPr kumimoji="1" lang="zh-CN" altLang="en-US"/>
              <a:t>、</a:t>
            </a:r>
            <a:r>
              <a:rPr kumimoji="1" lang="en-US" altLang="zh-CN"/>
              <a:t>API</a:t>
            </a:r>
            <a:r>
              <a:rPr kumimoji="1" lang="zh-CN" altLang="en-US"/>
              <a:t>服务</a:t>
            </a:r>
            <a:endParaRPr kumimoji="1" lang="en-US" altLang="zh-CN"/>
          </a:p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编写，本身也是</a:t>
            </a:r>
            <a:r>
              <a:rPr kumimoji="1" lang="en-US" altLang="zh-CN"/>
              <a:t>Go-Micro</a:t>
            </a:r>
            <a:r>
              <a:rPr kumimoji="1" lang="zh-CN" altLang="en-US"/>
              <a:t>应用</a:t>
            </a:r>
            <a:endParaRPr kumimoji="1"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2890520" cy="7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kumimoji="1" lang="en-US" altLang="zh-CN">
                <a:sym typeface="+mn-ea"/>
              </a:rPr>
              <a:t>Micro API</a:t>
            </a:r>
            <a:r>
              <a:rPr kumimoji="1" lang="zh-CN" altLang="en-US">
                <a:sym typeface="+mn-ea"/>
              </a:rPr>
              <a:t>网关</a:t>
            </a:r>
            <a:endParaRPr lang="en-US"/>
          </a:p>
        </p:txBody>
      </p:sp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  <p:sp>
        <p:nvSpPr>
          <p:cNvPr id="177" name="Google Shape;177;p24"/>
          <p:cNvSpPr/>
          <p:nvPr/>
        </p:nvSpPr>
        <p:spPr>
          <a:xfrm>
            <a:off x="7968157" y="747710"/>
            <a:ext cx="761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API网关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50992" y="1084172"/>
            <a:ext cx="2667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功能：将Http请求转向内部应用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491818" y="1889538"/>
            <a:ext cx="573578" cy="19233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Micro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0" name="Google Shape;180;p24"/>
          <p:cNvSpPr/>
          <p:nvPr/>
        </p:nvSpPr>
        <p:spPr>
          <a:xfrm>
            <a:off x="4220480" y="1612874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2" name="Google Shape;182;p24"/>
          <p:cNvSpPr/>
          <p:nvPr/>
        </p:nvSpPr>
        <p:spPr>
          <a:xfrm>
            <a:off x="4252538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3" name="Google Shape;183;p24"/>
          <p:cNvSpPr/>
          <p:nvPr/>
        </p:nvSpPr>
        <p:spPr>
          <a:xfrm>
            <a:off x="6575752" y="1621187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4" name="Google Shape;184;p24"/>
          <p:cNvSpPr/>
          <p:nvPr/>
        </p:nvSpPr>
        <p:spPr>
          <a:xfrm>
            <a:off x="6575752" y="2592373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5" name="Google Shape;185;p24"/>
          <p:cNvSpPr/>
          <p:nvPr/>
        </p:nvSpPr>
        <p:spPr>
          <a:xfrm>
            <a:off x="6575752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442333" y="2419824"/>
            <a:ext cx="1526380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7" name="Google Shape;187;p24"/>
          <p:cNvCxnSpPr>
            <a:stCxn id="186" idx="3"/>
          </p:cNvCxnSpPr>
          <p:nvPr/>
        </p:nvCxnSpPr>
        <p:spPr>
          <a:xfrm>
            <a:off x="1968713" y="2573713"/>
            <a:ext cx="5232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24"/>
          <p:cNvCxnSpPr>
            <a:endCxn id="180" idx="1"/>
          </p:cNvCxnSpPr>
          <p:nvPr/>
        </p:nvCxnSpPr>
        <p:spPr>
          <a:xfrm rot="10800000" flipH="1">
            <a:off x="3065480" y="1874623"/>
            <a:ext cx="1155000" cy="5451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4"/>
          <p:cNvCxnSpPr>
            <a:stCxn id="180" idx="3"/>
            <a:endCxn id="183" idx="1"/>
          </p:cNvCxnSpPr>
          <p:nvPr/>
        </p:nvCxnSpPr>
        <p:spPr>
          <a:xfrm>
            <a:off x="4987636" y="1874623"/>
            <a:ext cx="1588200" cy="84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4"/>
          <p:cNvCxnSpPr>
            <a:stCxn id="180" idx="3"/>
            <a:endCxn id="184" idx="1"/>
          </p:cNvCxnSpPr>
          <p:nvPr/>
        </p:nvCxnSpPr>
        <p:spPr>
          <a:xfrm>
            <a:off x="4987636" y="1874623"/>
            <a:ext cx="1588200" cy="9795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" name="Google Shape;191;p24"/>
          <p:cNvSpPr txBox="1"/>
          <p:nvPr/>
        </p:nvSpPr>
        <p:spPr>
          <a:xfrm rot="-1500838">
            <a:off x="3307093" y="2106693"/>
            <a:ext cx="8050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泛式 RPC</a:t>
            </a:r>
          </a:p>
        </p:txBody>
      </p:sp>
      <p:sp>
        <p:nvSpPr>
          <p:cNvPr id="192" name="Google Shape;192;p24"/>
          <p:cNvSpPr txBox="1"/>
          <p:nvPr/>
        </p:nvSpPr>
        <p:spPr>
          <a:xfrm>
            <a:off x="5381393" y="2364372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3" name="Google Shape;193;p24"/>
          <p:cNvSpPr txBox="1"/>
          <p:nvPr/>
        </p:nvSpPr>
        <p:spPr>
          <a:xfrm>
            <a:off x="5563305" y="1837619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4" name="Google Shape;194;p24"/>
          <p:cNvSpPr txBox="1"/>
          <p:nvPr/>
        </p:nvSpPr>
        <p:spPr>
          <a:xfrm rot="-1499347">
            <a:off x="3024366" y="1868398"/>
            <a:ext cx="12955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router-&gt;namespace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501795" y="1263589"/>
            <a:ext cx="2968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340487" y="1628780"/>
            <a:ext cx="101021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Customer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rot="1741037">
            <a:off x="5597140" y="2231125"/>
            <a:ext cx="7521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Order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2002857" y="1399981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003000" y="3359819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Sub: go.micro.evt.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433873" y="3344489"/>
            <a:ext cx="1000595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login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1561381" y="3498377"/>
            <a:ext cx="930437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p24"/>
          <p:cNvCxnSpPr>
            <a:endCxn id="182" idx="1"/>
          </p:cNvCxnSpPr>
          <p:nvPr/>
        </p:nvCxnSpPr>
        <p:spPr>
          <a:xfrm>
            <a:off x="3033038" y="3498450"/>
            <a:ext cx="1219500" cy="4197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24"/>
          <p:cNvSpPr txBox="1"/>
          <p:nvPr/>
        </p:nvSpPr>
        <p:spPr>
          <a:xfrm rot="1133597">
            <a:off x="3039091" y="3478432"/>
            <a:ext cx="12121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Pub: login Event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983509" y="3794827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go.micro.evt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event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68886" y="4617275"/>
            <a:ext cx="2629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注：仅展示两种类型的API网关</a:t>
            </a:r>
            <a:endParaRPr sz="140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下期内容：</a:t>
            </a:r>
            <a:r>
              <a:rPr lang="en-US" altLang="zh-CN"/>
              <a:t>Micro</a:t>
            </a:r>
            <a:r>
              <a:rPr lang="zh-CN" altLang="en-US"/>
              <a:t>工具集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分为两部分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r>
              <a:rPr kumimoji="1" lang="zh-CN" altLang="en-US"/>
              <a:t>：框架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：工具集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Network</a:t>
            </a:r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Tunnel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38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插件化的</a:t>
            </a:r>
            <a:r>
              <a:rPr kumimoji="1" lang="en-US" altLang="zh-CN"/>
              <a:t>RPC</a:t>
            </a:r>
            <a:r>
              <a:rPr kumimoji="1" lang="zh-CN" altLang="en-US"/>
              <a:t>框架</a:t>
            </a:r>
            <a:endParaRPr kumimoji="1" lang="en-US" altLang="zh-CN"/>
          </a:p>
          <a:p>
            <a:r>
              <a:rPr kumimoji="1" lang="zh-CN" altLang="en-US"/>
              <a:t>强定义的接口</a:t>
            </a:r>
            <a:endParaRPr kumimoji="1" lang="en-US" altLang="zh-CN"/>
          </a:p>
          <a:p>
            <a:r>
              <a:rPr kumimoji="1" lang="zh-CN" altLang="en-US"/>
              <a:t>聚焦微服务的核心需求</a:t>
            </a:r>
            <a:endParaRPr kumimoji="1" lang="en-US" altLang="zh-CN"/>
          </a:p>
          <a:p>
            <a:r>
              <a:rPr kumimoji="1" lang="zh-CN" altLang="en-US"/>
              <a:t>健全的默认实现：</a:t>
            </a:r>
            <a:r>
              <a:rPr kumimoji="1" lang="en-US" altLang="zh-CN"/>
              <a:t>Etcd</a:t>
            </a:r>
            <a:r>
              <a:rPr kumimoji="1" lang="zh-CN" altLang="en-US"/>
              <a:t>、</a:t>
            </a:r>
            <a:r>
              <a:rPr kumimoji="1" lang="en-US" altLang="zh-CN"/>
              <a:t>Http</a:t>
            </a:r>
            <a:r>
              <a:rPr kumimoji="1" lang="zh-CN" altLang="en-US"/>
              <a:t>、</a:t>
            </a:r>
            <a:r>
              <a:rPr kumimoji="1" lang="en-US" altLang="zh-CN"/>
              <a:t>{json/proto}-rpc</a:t>
            </a:r>
          </a:p>
          <a:p>
            <a:r>
              <a:rPr kumimoji="1" lang="zh-CN" altLang="en-US"/>
              <a:t>基于</a:t>
            </a:r>
            <a:r>
              <a:rPr kumimoji="1" lang="en-US" altLang="zh-CN"/>
              <a:t>Wrapper</a:t>
            </a:r>
            <a:r>
              <a:rPr kumimoji="1" lang="zh-CN" altLang="en-US"/>
              <a:t>（包装器）与中间件的可扩展性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1236595"/>
          </a:xfrm>
        </p:spPr>
        <p:txBody>
          <a:bodyPr/>
          <a:lstStyle/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如何编写微服务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333" y="1265398"/>
            <a:ext cx="3712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  定义</a:t>
            </a:r>
            <a:r>
              <a:rPr kumimoji="1" lang="en-US" altLang="zh-CN"/>
              <a:t>API</a:t>
            </a:r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333" y="217858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 实现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定义</a:t>
            </a:r>
            <a:r>
              <a:rPr kumimoji="1" lang="en-US" altLang="zh-CN"/>
              <a:t>Handler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33" y="2871086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 创建服务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NewService</a:t>
            </a:r>
            <a:r>
              <a:rPr kumimoji="1" lang="zh-CN" altLang="en-US"/>
              <a:t> 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挂载接口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运行</a:t>
            </a:r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836</Words>
  <Application>Microsoft Macintosh PowerPoint</Application>
  <PresentationFormat>On-screen Show (16:9)</PresentationFormat>
  <Paragraphs>234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Open Sans</vt:lpstr>
      <vt:lpstr>PT Sans Narrow</vt:lpstr>
      <vt:lpstr>Times New Roman</vt:lpstr>
      <vt:lpstr>Calibri</vt:lpstr>
      <vt:lpstr>Arial Black</vt:lpstr>
      <vt:lpstr>Arial</vt:lpstr>
      <vt:lpstr>Courier New</vt:lpstr>
      <vt:lpstr>Office Theme</vt:lpstr>
      <vt:lpstr>Tropic</vt:lpstr>
      <vt:lpstr>Go-Micro  编写微服务</vt:lpstr>
      <vt:lpstr>Micro中国站</vt:lpstr>
      <vt:lpstr>主题</vt:lpstr>
      <vt:lpstr>Go-Micro</vt:lpstr>
      <vt:lpstr>Go-Micro</vt:lpstr>
      <vt:lpstr>核心组件</vt:lpstr>
      <vt:lpstr>服务类型</vt:lpstr>
      <vt:lpstr>如何编写微服务</vt:lpstr>
      <vt:lpstr>Go-Micro</vt:lpstr>
      <vt:lpstr>现场演示</vt:lpstr>
      <vt:lpstr>示例架构</vt:lpstr>
      <vt:lpstr>面临的问题</vt:lpstr>
      <vt:lpstr>Go-Micro的方案</vt:lpstr>
      <vt:lpstr>SRV</vt:lpstr>
      <vt:lpstr>启动日志</vt:lpstr>
      <vt:lpstr>如何改变微服务参数</vt:lpstr>
      <vt:lpstr>如何自定义微服务参数</vt:lpstr>
      <vt:lpstr>Web</vt:lpstr>
      <vt:lpstr>API</vt:lpstr>
      <vt:lpstr>同步通信的主要流程</vt:lpstr>
      <vt:lpstr>Client-&gt;Server</vt:lpstr>
      <vt:lpstr>RPC时序图</vt:lpstr>
      <vt:lpstr>异步通信</vt:lpstr>
      <vt:lpstr>Broker 异步消息组件</vt:lpstr>
      <vt:lpstr>链接追踪、限流、熔断、认证…</vt:lpstr>
      <vt:lpstr>Wrapper</vt:lpstr>
      <vt:lpstr>PowerPoint Presentation</vt:lpstr>
      <vt:lpstr>Wrapper</vt:lpstr>
      <vt:lpstr>如何使用插件</vt:lpstr>
      <vt:lpstr>Plugins</vt:lpstr>
      <vt:lpstr>使用方式</vt:lpstr>
      <vt:lpstr>如何对外暴露接口</vt:lpstr>
      <vt:lpstr>Micro API 网关</vt:lpstr>
      <vt:lpstr>Micro API网关</vt:lpstr>
      <vt:lpstr>下期内容：Micro工具集</vt:lpstr>
      <vt:lpstr>Micro分为两部分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221</cp:revision>
  <dcterms:created xsi:type="dcterms:W3CDTF">2019-10-08T04:43:00Z</dcterms:created>
  <dcterms:modified xsi:type="dcterms:W3CDTF">2019-12-17T15:45:20Z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